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Երկաթ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Գոհար</a:t>
            </a:r>
            <a:r>
              <a:rPr lang="en-US" dirty="0" smtClean="0"/>
              <a:t> </a:t>
            </a:r>
            <a:r>
              <a:rPr lang="en-US" dirty="0" err="1" smtClean="0"/>
              <a:t>Հովհաննիսյան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824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77" y="0"/>
            <a:ext cx="6248400" cy="6248400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4953000" y="1600200"/>
            <a:ext cx="22860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239000" y="2406134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Էլեկտրոններ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4896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0980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rgbClr val="FFFFCC"/>
                </a:solidFill>
                <a:effectLst/>
              </a:rPr>
              <a:t>Նշանը</a:t>
            </a:r>
            <a:r>
              <a:rPr lang="en-US" sz="2400" dirty="0">
                <a:solidFill>
                  <a:srgbClr val="FFFFCC"/>
                </a:solidFill>
                <a:effectLst/>
              </a:rPr>
              <a:t>- Fe </a:t>
            </a:r>
            <a:r>
              <a:rPr lang="en-US" sz="2400" dirty="0" smtClean="0">
                <a:solidFill>
                  <a:srgbClr val="FFFFCC"/>
                </a:solidFill>
                <a:effectLst/>
              </a:rPr>
              <a:t/>
            </a:r>
            <a:br>
              <a:rPr lang="en-US" sz="2400" dirty="0" smtClean="0">
                <a:solidFill>
                  <a:srgbClr val="FFFFCC"/>
                </a:solidFill>
                <a:effectLst/>
              </a:rPr>
            </a:br>
            <a:r>
              <a:rPr lang="en-US" sz="2400" dirty="0" err="1" smtClean="0">
                <a:solidFill>
                  <a:srgbClr val="FFFFCC"/>
                </a:solidFill>
                <a:effectLst/>
              </a:rPr>
              <a:t>Անվանումը</a:t>
            </a:r>
            <a:r>
              <a:rPr lang="en-US" sz="2400" dirty="0" smtClean="0">
                <a:solidFill>
                  <a:srgbClr val="FFFFCC"/>
                </a:solidFill>
                <a:effectLst/>
              </a:rPr>
              <a:t>-  </a:t>
            </a:r>
            <a:r>
              <a:rPr lang="en-US" sz="2400" dirty="0" err="1" smtClean="0">
                <a:solidFill>
                  <a:srgbClr val="FFFFCC"/>
                </a:solidFill>
                <a:effectLst/>
              </a:rPr>
              <a:t>Երկաթ</a:t>
            </a:r>
            <a:r>
              <a:rPr lang="en-US" sz="2400" dirty="0" smtClean="0">
                <a:solidFill>
                  <a:srgbClr val="FFFFCC"/>
                </a:solidFill>
                <a:effectLst/>
              </a:rPr>
              <a:t/>
            </a:r>
            <a:br>
              <a:rPr lang="en-US" sz="2400" dirty="0" smtClean="0">
                <a:solidFill>
                  <a:srgbClr val="FFFFCC"/>
                </a:solidFill>
                <a:effectLst/>
              </a:rPr>
            </a:br>
            <a:r>
              <a:rPr lang="en-US" sz="2400" dirty="0" err="1" smtClean="0">
                <a:solidFill>
                  <a:srgbClr val="FFFFCC"/>
                </a:solidFill>
                <a:effectLst/>
              </a:rPr>
              <a:t>Նշանի</a:t>
            </a:r>
            <a:r>
              <a:rPr lang="en-US" sz="2400" dirty="0" smtClean="0">
                <a:solidFill>
                  <a:srgbClr val="FFFF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effectLst/>
              </a:rPr>
              <a:t>անվանումը</a:t>
            </a:r>
            <a:r>
              <a:rPr lang="en-US" sz="2400" dirty="0" smtClean="0">
                <a:solidFill>
                  <a:srgbClr val="FFFFCC"/>
                </a:solidFill>
                <a:effectLst/>
              </a:rPr>
              <a:t>- </a:t>
            </a:r>
            <a:r>
              <a:rPr lang="en-US" sz="2400" dirty="0" err="1" smtClean="0">
                <a:solidFill>
                  <a:srgbClr val="FFFFCC"/>
                </a:solidFill>
                <a:effectLst/>
              </a:rPr>
              <a:t>Ֆերում</a:t>
            </a:r>
            <a:r>
              <a:rPr lang="en-US" sz="2400" dirty="0" smtClean="0">
                <a:solidFill>
                  <a:srgbClr val="FFFFCC"/>
                </a:solidFill>
                <a:effectLst/>
              </a:rPr>
              <a:t> </a:t>
            </a:r>
            <a:r>
              <a:rPr lang="en-US" sz="2400" dirty="0">
                <a:solidFill>
                  <a:srgbClr val="FFFFCC"/>
                </a:solidFill>
                <a:effectLst/>
              </a:rPr>
              <a:t/>
            </a:r>
            <a:br>
              <a:rPr lang="en-US" sz="2400" dirty="0">
                <a:solidFill>
                  <a:srgbClr val="FFFFCC"/>
                </a:solidFill>
                <a:effectLst/>
              </a:rPr>
            </a:br>
            <a:r>
              <a:rPr lang="en-US" sz="2400" dirty="0" err="1">
                <a:solidFill>
                  <a:srgbClr val="FFFFCC"/>
                </a:solidFill>
                <a:effectLst/>
              </a:rPr>
              <a:t>Կարգաթիվը</a:t>
            </a:r>
            <a:r>
              <a:rPr lang="en-US" sz="2400" dirty="0">
                <a:solidFill>
                  <a:srgbClr val="FFFFCC"/>
                </a:solidFill>
                <a:effectLst/>
              </a:rPr>
              <a:t>- 26 </a:t>
            </a:r>
            <a:br>
              <a:rPr lang="en-US" sz="2400" dirty="0">
                <a:solidFill>
                  <a:srgbClr val="FFFFCC"/>
                </a:solidFill>
                <a:effectLst/>
              </a:rPr>
            </a:br>
            <a:r>
              <a:rPr lang="en-US" sz="2400" dirty="0" err="1">
                <a:solidFill>
                  <a:srgbClr val="FFFFCC"/>
                </a:solidFill>
                <a:effectLst/>
              </a:rPr>
              <a:t>Հարաբ</a:t>
            </a:r>
            <a:r>
              <a:rPr lang="en-US" sz="2400" dirty="0">
                <a:solidFill>
                  <a:srgbClr val="FFFFCC"/>
                </a:solidFill>
                <a:effectLst/>
              </a:rPr>
              <a:t>. </a:t>
            </a:r>
            <a:r>
              <a:rPr lang="en-US" sz="2400" dirty="0" err="1">
                <a:solidFill>
                  <a:srgbClr val="FFFFCC"/>
                </a:solidFill>
                <a:effectLst/>
              </a:rPr>
              <a:t>Ատոմային</a:t>
            </a:r>
            <a:r>
              <a:rPr lang="en-US" sz="2400" dirty="0">
                <a:solidFill>
                  <a:srgbClr val="FFFF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FFFFCC"/>
                </a:solidFill>
                <a:effectLst/>
              </a:rPr>
              <a:t>զանգված</a:t>
            </a:r>
            <a:r>
              <a:rPr lang="en-US" sz="2400" dirty="0">
                <a:solidFill>
                  <a:srgbClr val="FFFFCC"/>
                </a:solidFill>
                <a:effectLst/>
              </a:rPr>
              <a:t>- </a:t>
            </a:r>
            <a:r>
              <a:rPr lang="en-US" sz="2400" dirty="0" err="1">
                <a:solidFill>
                  <a:srgbClr val="FFFFCC"/>
                </a:solidFill>
                <a:effectLst/>
              </a:rPr>
              <a:t>Ar</a:t>
            </a:r>
            <a:r>
              <a:rPr lang="en-US" sz="2400" dirty="0">
                <a:solidFill>
                  <a:srgbClr val="FFFFCC"/>
                </a:solidFill>
                <a:effectLst/>
              </a:rPr>
              <a:t>(Fe) – 56 </a:t>
            </a:r>
            <a:br>
              <a:rPr lang="en-US" sz="2400" dirty="0">
                <a:solidFill>
                  <a:srgbClr val="FFFFCC"/>
                </a:solidFill>
                <a:effectLst/>
              </a:rPr>
            </a:br>
            <a:r>
              <a:rPr lang="en-US" sz="2400" dirty="0">
                <a:solidFill>
                  <a:srgbClr val="FFFFCC"/>
                </a:solidFill>
                <a:effectLst/>
              </a:rPr>
              <a:t>1 </a:t>
            </a:r>
            <a:r>
              <a:rPr lang="en-US" sz="2400" dirty="0" err="1">
                <a:solidFill>
                  <a:srgbClr val="FFFFCC"/>
                </a:solidFill>
                <a:effectLst/>
              </a:rPr>
              <a:t>ատոմի</a:t>
            </a:r>
            <a:r>
              <a:rPr lang="en-US" sz="2400" dirty="0">
                <a:solidFill>
                  <a:srgbClr val="FFFF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FFFFCC"/>
                </a:solidFill>
                <a:effectLst/>
              </a:rPr>
              <a:t>զանգվածը</a:t>
            </a:r>
            <a:r>
              <a:rPr lang="en-US" sz="2400" dirty="0">
                <a:solidFill>
                  <a:srgbClr val="FFFFCC"/>
                </a:solidFill>
                <a:effectLst/>
              </a:rPr>
              <a:t>- Mo(Fe)= 56 . 1,66 . 10- 27= 92,96 . 10- 27  </a:t>
            </a:r>
            <a:br>
              <a:rPr lang="en-US" sz="2400" dirty="0">
                <a:solidFill>
                  <a:srgbClr val="FFFFCC"/>
                </a:solidFill>
                <a:effectLst/>
              </a:rPr>
            </a:br>
            <a:r>
              <a:rPr lang="en-US" sz="2400" dirty="0" err="1">
                <a:solidFill>
                  <a:srgbClr val="FFFFCC"/>
                </a:solidFill>
                <a:effectLst/>
              </a:rPr>
              <a:t>Ատոմի</a:t>
            </a:r>
            <a:r>
              <a:rPr lang="en-US" sz="2400" dirty="0">
                <a:solidFill>
                  <a:srgbClr val="FFFF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FFFFCC"/>
                </a:solidFill>
                <a:effectLst/>
              </a:rPr>
              <a:t>բաղադրությունը</a:t>
            </a:r>
            <a:r>
              <a:rPr lang="en-US" sz="2400" dirty="0">
                <a:solidFill>
                  <a:srgbClr val="FFFFCC"/>
                </a:solidFill>
                <a:effectLst/>
              </a:rPr>
              <a:t>- 26p, </a:t>
            </a:r>
            <a:r>
              <a:rPr lang="en-US" sz="2400" dirty="0" smtClean="0">
                <a:solidFill>
                  <a:srgbClr val="FFFFCC"/>
                </a:solidFill>
                <a:effectLst/>
              </a:rPr>
              <a:t>30n, 26e </a:t>
            </a:r>
            <a:r>
              <a:rPr lang="en-US" sz="2400" dirty="0">
                <a:solidFill>
                  <a:srgbClr val="FFFFCC"/>
                </a:solidFill>
                <a:effectLst/>
              </a:rPr>
              <a:t/>
            </a:r>
            <a:br>
              <a:rPr lang="en-US" sz="2400" dirty="0">
                <a:solidFill>
                  <a:srgbClr val="FFFFCC"/>
                </a:solidFill>
                <a:effectLst/>
              </a:rPr>
            </a:br>
            <a:r>
              <a:rPr lang="en-US" sz="2400" dirty="0" err="1">
                <a:solidFill>
                  <a:srgbClr val="FFFFCC"/>
                </a:solidFill>
                <a:effectLst/>
              </a:rPr>
              <a:t>Դիրքը</a:t>
            </a:r>
            <a:r>
              <a:rPr lang="en-US" sz="2400" dirty="0">
                <a:solidFill>
                  <a:srgbClr val="FFFF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FFFFCC"/>
                </a:solidFill>
                <a:effectLst/>
              </a:rPr>
              <a:t>պարբերական</a:t>
            </a:r>
            <a:r>
              <a:rPr lang="en-US" sz="2400" dirty="0">
                <a:solidFill>
                  <a:srgbClr val="FFFF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FFFFCC"/>
                </a:solidFill>
                <a:effectLst/>
              </a:rPr>
              <a:t>համակարգում</a:t>
            </a:r>
            <a:r>
              <a:rPr lang="en-US" sz="2400" dirty="0">
                <a:solidFill>
                  <a:srgbClr val="FFFFCC"/>
                </a:solidFill>
                <a:effectLst/>
              </a:rPr>
              <a:t>- </a:t>
            </a:r>
            <a:r>
              <a:rPr lang="en-US" sz="2400" dirty="0" err="1">
                <a:solidFill>
                  <a:srgbClr val="FFFFCC"/>
                </a:solidFill>
                <a:effectLst/>
              </a:rPr>
              <a:t>պարբերություն</a:t>
            </a:r>
            <a:r>
              <a:rPr lang="en-US" sz="2400" dirty="0">
                <a:solidFill>
                  <a:srgbClr val="FFFFCC"/>
                </a:solidFill>
                <a:effectLst/>
              </a:rPr>
              <a:t>- 4, </a:t>
            </a:r>
            <a:r>
              <a:rPr lang="en-US" sz="2400" dirty="0" err="1">
                <a:solidFill>
                  <a:srgbClr val="FFFFCC"/>
                </a:solidFill>
                <a:effectLst/>
              </a:rPr>
              <a:t>խումբ</a:t>
            </a:r>
            <a:r>
              <a:rPr lang="en-US" sz="2400" dirty="0">
                <a:solidFill>
                  <a:srgbClr val="FFFFCC"/>
                </a:solidFill>
                <a:effectLst/>
              </a:rPr>
              <a:t>- 8 </a:t>
            </a:r>
            <a:br>
              <a:rPr lang="en-US" sz="2400" dirty="0">
                <a:solidFill>
                  <a:srgbClr val="FFFFCC"/>
                </a:solidFill>
                <a:effectLst/>
              </a:rPr>
            </a:br>
            <a:r>
              <a:rPr lang="en-US" sz="2400" dirty="0" err="1">
                <a:solidFill>
                  <a:srgbClr val="FFFFCC"/>
                </a:solidFill>
                <a:effectLst/>
              </a:rPr>
              <a:t>Ատոմի</a:t>
            </a:r>
            <a:r>
              <a:rPr lang="en-US" sz="2400" dirty="0">
                <a:solidFill>
                  <a:srgbClr val="FFFF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FFFFCC"/>
                </a:solidFill>
                <a:effectLst/>
              </a:rPr>
              <a:t>կառուցվածքը</a:t>
            </a:r>
            <a:r>
              <a:rPr lang="en-US" sz="2400" dirty="0">
                <a:solidFill>
                  <a:srgbClr val="FFFFCC"/>
                </a:solidFill>
                <a:effectLst/>
              </a:rPr>
              <a:t>- (+26)  ) 2) 8) 14) 2 </a:t>
            </a:r>
            <a:br>
              <a:rPr lang="en-US" sz="2400" dirty="0">
                <a:solidFill>
                  <a:srgbClr val="FFFFCC"/>
                </a:solidFill>
                <a:effectLst/>
              </a:rPr>
            </a:br>
            <a:r>
              <a:rPr lang="en-US" sz="2400" dirty="0" err="1">
                <a:solidFill>
                  <a:srgbClr val="FFFFCC"/>
                </a:solidFill>
                <a:effectLst/>
              </a:rPr>
              <a:t>Ինչ</a:t>
            </a:r>
            <a:r>
              <a:rPr lang="en-US" sz="2400" dirty="0">
                <a:solidFill>
                  <a:srgbClr val="FFFF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FFFFCC"/>
                </a:solidFill>
                <a:effectLst/>
              </a:rPr>
              <a:t>հայտնի</a:t>
            </a:r>
            <a:r>
              <a:rPr lang="en-US" sz="2400" dirty="0">
                <a:solidFill>
                  <a:srgbClr val="FFFF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FFFFCC"/>
                </a:solidFill>
                <a:effectLst/>
              </a:rPr>
              <a:t>նյութերում</a:t>
            </a:r>
            <a:r>
              <a:rPr lang="en-US" sz="2400" dirty="0">
                <a:solidFill>
                  <a:srgbClr val="FFFF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FFFFCC"/>
                </a:solidFill>
                <a:effectLst/>
              </a:rPr>
              <a:t>կա</a:t>
            </a:r>
            <a:r>
              <a:rPr lang="en-US" sz="2400" dirty="0">
                <a:solidFill>
                  <a:srgbClr val="FFFFCC"/>
                </a:solidFill>
                <a:effectLst/>
              </a:rPr>
              <a:t> – </a:t>
            </a:r>
            <a:r>
              <a:rPr lang="en-US" sz="2400" dirty="0" err="1">
                <a:solidFill>
                  <a:srgbClr val="FFFFCC"/>
                </a:solidFill>
                <a:effectLst/>
              </a:rPr>
              <a:t>մեքենաներում</a:t>
            </a:r>
            <a:r>
              <a:rPr lang="en-US" sz="2400" dirty="0">
                <a:solidFill>
                  <a:srgbClr val="FFFF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FFFFCC"/>
                </a:solidFill>
                <a:effectLst/>
              </a:rPr>
              <a:t>սարքերում</a:t>
            </a:r>
            <a:r>
              <a:rPr lang="en-US" sz="2400" dirty="0">
                <a:solidFill>
                  <a:srgbClr val="FFFF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FFFFCC"/>
                </a:solidFill>
                <a:effectLst/>
              </a:rPr>
              <a:t>գործիքներում</a:t>
            </a:r>
            <a:r>
              <a:rPr lang="en-US" sz="2400" dirty="0">
                <a:solidFill>
                  <a:srgbClr val="FFFFCC"/>
                </a:solidFill>
                <a:effectLst/>
              </a:rPr>
              <a:t>… </a:t>
            </a:r>
            <a:br>
              <a:rPr lang="en-US" sz="2400" dirty="0">
                <a:solidFill>
                  <a:srgbClr val="FFFFCC"/>
                </a:solidFill>
                <a:effectLst/>
              </a:rPr>
            </a:br>
            <a:r>
              <a:rPr lang="en-US" sz="2400" dirty="0" err="1">
                <a:solidFill>
                  <a:srgbClr val="FFFFCC"/>
                </a:solidFill>
                <a:effectLst/>
              </a:rPr>
              <a:t>Մետաղ</a:t>
            </a:r>
            <a:r>
              <a:rPr lang="en-US" sz="2400" dirty="0">
                <a:solidFill>
                  <a:srgbClr val="FFFFCC"/>
                </a:solidFill>
                <a:effectLst/>
              </a:rPr>
              <a:t> է, </a:t>
            </a:r>
            <a:r>
              <a:rPr lang="en-US" sz="2400" dirty="0" err="1">
                <a:solidFill>
                  <a:srgbClr val="FFFFCC"/>
                </a:solidFill>
                <a:effectLst/>
              </a:rPr>
              <a:t>թե</a:t>
            </a:r>
            <a:r>
              <a:rPr lang="en-US" sz="2400" dirty="0">
                <a:solidFill>
                  <a:srgbClr val="FFFF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FFFFCC"/>
                </a:solidFill>
                <a:effectLst/>
              </a:rPr>
              <a:t>ոչ</a:t>
            </a:r>
            <a:r>
              <a:rPr lang="en-US" sz="2400" dirty="0">
                <a:solidFill>
                  <a:srgbClr val="FFFF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FFFFCC"/>
                </a:solidFill>
                <a:effectLst/>
              </a:rPr>
              <a:t>մետաղ</a:t>
            </a:r>
            <a:r>
              <a:rPr lang="en-US" sz="2400" dirty="0">
                <a:solidFill>
                  <a:srgbClr val="FFFFCC"/>
                </a:solidFill>
                <a:effectLst/>
              </a:rPr>
              <a:t>- </a:t>
            </a:r>
            <a:r>
              <a:rPr lang="en-US" sz="2400" dirty="0" err="1">
                <a:solidFill>
                  <a:srgbClr val="FFFFCC"/>
                </a:solidFill>
                <a:effectLst/>
              </a:rPr>
              <a:t>մետաղ</a:t>
            </a:r>
            <a:r>
              <a:rPr lang="en-US" sz="2400" dirty="0">
                <a:solidFill>
                  <a:srgbClr val="FFFFCC"/>
                </a:solidFill>
                <a:effectLst/>
              </a:rPr>
              <a:t> է   </a:t>
            </a:r>
            <a:br>
              <a:rPr lang="en-US" sz="2400" dirty="0">
                <a:solidFill>
                  <a:srgbClr val="FFFFCC"/>
                </a:solidFill>
                <a:effectLst/>
              </a:rPr>
            </a:br>
            <a:endParaRPr lang="en-US" sz="24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184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32992"/>
            <a:ext cx="3352800" cy="4227443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990600" y="2526196"/>
            <a:ext cx="3810000" cy="5864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800600" y="2857577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Կարգաթիվ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124200" y="2526196"/>
            <a:ext cx="1676400" cy="12076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00600" y="34290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Հարաբերական</a:t>
            </a:r>
            <a:r>
              <a:rPr lang="en-US" dirty="0" smtClean="0"/>
              <a:t> </a:t>
            </a:r>
            <a:r>
              <a:rPr lang="en-US" dirty="0" err="1" smtClean="0"/>
              <a:t>ատոմային</a:t>
            </a:r>
            <a:r>
              <a:rPr lang="en-US" dirty="0" smtClean="0"/>
              <a:t> </a:t>
            </a:r>
            <a:r>
              <a:rPr lang="en-US" dirty="0" err="1" smtClean="0"/>
              <a:t>զանգված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990600" y="3042243"/>
            <a:ext cx="3810000" cy="16059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00600" y="4497204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Ա</a:t>
            </a:r>
            <a:r>
              <a:rPr lang="en-US" dirty="0" err="1" smtClean="0"/>
              <a:t>տոմի</a:t>
            </a:r>
            <a:r>
              <a:rPr lang="en-US" dirty="0" smtClean="0"/>
              <a:t> </a:t>
            </a:r>
            <a:r>
              <a:rPr lang="en-US" dirty="0" err="1" smtClean="0"/>
              <a:t>կառուցվածքը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905000" y="4346713"/>
            <a:ext cx="3048000" cy="11396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79581" y="53017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Նշանը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249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Երկաթի</a:t>
            </a:r>
            <a:r>
              <a:rPr lang="en-US" dirty="0" smtClean="0"/>
              <a:t> </a:t>
            </a:r>
            <a:r>
              <a:rPr lang="en-US" dirty="0" err="1" smtClean="0"/>
              <a:t>մասին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3149" y="1676401"/>
            <a:ext cx="783265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2400" dirty="0"/>
              <a:t>Երկաթը սպիտակ, արծաթափայլ, պլաստիկ մետաղ է: </a:t>
            </a:r>
          </a:p>
          <a:p>
            <a:r>
              <a:rPr lang="hy-AM" sz="2400" dirty="0"/>
              <a:t>Տեխնիկայում երկաթը և երկաթից ստացված համաձուլվածքներն ընդգրկված են սև մետաղաձուլության մեջ: Մետաղների համաշխարհային արտադրանքի մոտ 95 %-ը կազմում են սև մետաղները:</a:t>
            </a:r>
          </a:p>
          <a:p>
            <a:r>
              <a:rPr lang="hy-AM" sz="2400" dirty="0"/>
              <a:t>Կենցաղային իրերի, գործիքների և զենքերի պատրաստումը երկաթից սկիզբ դրեց երկաթի դարին, որը հաջորդեց բրոնզի դարին` մ.թ.ա. </a:t>
            </a:r>
            <a:r>
              <a:rPr lang="en-US" sz="2400" dirty="0"/>
              <a:t>I </a:t>
            </a:r>
            <a:r>
              <a:rPr lang="hy-AM" sz="2400" dirty="0"/>
              <a:t>հազարամյակի սկզբին: Հայկական լեռնաշխարհում երկաթագործությունը բարձր զարգացման է հասել ուրարտական ժամանակաշրջանում: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0839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5684" y="457200"/>
            <a:ext cx="80010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2000" dirty="0"/>
              <a:t>Երկրակեղևում իր պարունակությամբ (4,65% ըստ զանգվածի) երկաթը մետաղների մեջ գրավում է երկրորդ տեղը ալյումինից հետո: Բնության մեջ երկաթը բնածին վիճակում հազվադեպ է հանդիպում: Այն հիմնականում տարածված է միացությունների ձևով</a:t>
            </a:r>
            <a:r>
              <a:rPr lang="hy-AM" sz="2000" dirty="0" smtClean="0"/>
              <a:t>:</a:t>
            </a:r>
            <a:endParaRPr lang="en-US" sz="2000" dirty="0" smtClean="0"/>
          </a:p>
          <a:p>
            <a:r>
              <a:rPr lang="hy-AM" sz="2000" dirty="0"/>
              <a:t>Երկաթի համաշխարհային ընդհանուր երկրաբանական պաշարները կազմում են մոտ 400 մլրդ տ: Խոշոր հանքավայրեր կան ԱՄՆ-ում, Կանադայում, Բրազիլիայում, Հնդկաստանում, Չինաստանում, Ֆրանսիայում, Շվեդիայում,  Ռուսաստանում (Կուրսկի մարզ, Ուրալ, Սիբիր), Ուկրաինայում, Ղազախստանում, Ավստրալիայում և այլ երկրներում: Երկաթի հանքեր կան նաև Հայաստանում:</a:t>
            </a:r>
          </a:p>
          <a:p>
            <a:r>
              <a:rPr lang="hy-AM" sz="2000" dirty="0"/>
              <a:t>Երկաթ պարունակվում է նաև կենդանի </a:t>
            </a:r>
            <a:r>
              <a:rPr lang="hy-AM" sz="2000" dirty="0" smtClean="0"/>
              <a:t>օրգանիզմներում</a:t>
            </a:r>
            <a:r>
              <a:rPr lang="en-US" sz="2000" dirty="0" smtClean="0"/>
              <a:t>: </a:t>
            </a:r>
            <a:endParaRPr lang="hy-AM" sz="20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5684" y="5257800"/>
            <a:ext cx="7625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Տեղեկության</a:t>
            </a:r>
            <a:r>
              <a:rPr lang="en-US" dirty="0" smtClean="0"/>
              <a:t> </a:t>
            </a:r>
            <a:r>
              <a:rPr lang="en-US" dirty="0" err="1" smtClean="0"/>
              <a:t>աղբյուրը</a:t>
            </a:r>
            <a:r>
              <a:rPr lang="en-US" dirty="0" smtClean="0"/>
              <a:t>` </a:t>
            </a:r>
            <a:r>
              <a:rPr lang="en-US" dirty="0" err="1" smtClean="0"/>
              <a:t>Հայկական</a:t>
            </a:r>
            <a:r>
              <a:rPr lang="en-US" dirty="0" smtClean="0"/>
              <a:t> </a:t>
            </a:r>
            <a:r>
              <a:rPr lang="en-US" dirty="0" err="1" smtClean="0"/>
              <a:t>հանրագիտարան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392" y="-23037"/>
            <a:ext cx="4590608" cy="34385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1" y="-23038"/>
            <a:ext cx="4622280" cy="3438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5488"/>
            <a:ext cx="5093034" cy="33891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237" y="3064502"/>
            <a:ext cx="3814763" cy="381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841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472</TotalTime>
  <Words>94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Երկաթ </vt:lpstr>
      <vt:lpstr>PowerPoint Presentation</vt:lpstr>
      <vt:lpstr>Նշանը- Fe  Անվանումը-  Երկաթ Նշանի անվանումը- Ֆերում  Կարգաթիվը- 26  Հարաբ. Ատոմային զանգված- Ar(Fe) – 56  1 ատոմի զանգվածը- Mo(Fe)= 56 . 1,66 . 10- 27= 92,96 . 10- 27   Ատոմի բաղադրությունը- 26p, 30n, 26e  Դիրքը պարբերական համակարգում- պարբերություն- 4, խումբ- 8  Ատոմի կառուցվածքը- (+26)  ) 2) 8) 14) 2  Ինչ հայտնի նյութերում կա – մեքենաներում, սարքերում, գործիքներում…  Մետաղ է, թե ոչ մետաղ- մետաղ է    </vt:lpstr>
      <vt:lpstr>PowerPoint Presentation</vt:lpstr>
      <vt:lpstr>Երկաթի մասին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Երկաթ </dc:title>
  <dc:creator>Gohar</dc:creator>
  <cp:lastModifiedBy>Gohar</cp:lastModifiedBy>
  <cp:revision>7</cp:revision>
  <dcterms:created xsi:type="dcterms:W3CDTF">2006-08-16T00:00:00Z</dcterms:created>
  <dcterms:modified xsi:type="dcterms:W3CDTF">2013-11-26T15:22:50Z</dcterms:modified>
</cp:coreProperties>
</file>